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7" r:id="rId30"/>
    <p:sldId id="282" r:id="rId31"/>
    <p:sldId id="283" r:id="rId32"/>
    <p:sldId id="284" r:id="rId33"/>
    <p:sldId id="285" r:id="rId34"/>
    <p:sldId id="286"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1.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e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378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7063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5496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402072"/>
            <a:ext cx="768096" cy="768096"/>
          </a:xfrm>
          <a:prstGeom prst="rect">
            <a:avLst/>
          </a:prstGeom>
        </p:spPr>
      </p:pic>
      <p:sp>
        <p:nvSpPr>
          <p:cNvPr id="8" name="MasterShapeName"/>
          <p:cNvSpPr/>
          <p:nvPr/>
        </p:nvSpPr>
        <p:spPr>
          <a:xfrm>
            <a:off x="4681728" y="10378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7063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5496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4020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1932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cba433fae&amp;color=RGB(0,96,96)">
            <a:hlinkClick r:id="rId6" action="ppaction://hlinksldjump"/>
          </p:cNvPr>
          <p:cNvSpPr/>
          <p:nvPr/>
        </p:nvSpPr>
        <p:spPr>
          <a:xfrm>
            <a:off x="5943600" y="38618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7050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f5f50a4f2&amp;color=RGB(0,96,96)">
            <a:hlinkClick r:id="rId7" action="ppaction://hlinksldjump"/>
          </p:cNvPr>
          <p:cNvSpPr/>
          <p:nvPr/>
        </p:nvSpPr>
        <p:spPr>
          <a:xfrm>
            <a:off x="5943600" y="55575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9.xml"/><Relationship Id="rId2" Type="http://schemas.openxmlformats.org/officeDocument/2006/relationships/image" Target="../media/image15.jpeg"/><Relationship Id="rId1"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8.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1efddfaa4?vaa=1&amp;vcp=1&amp;vop=1&amp;pid=8a560bc4d&amp;color=0,55,96&amp;vtp=1&amp;bt=1&amp;bbb=1&amp;hb=1"/>
          <p:cNvSpPr/>
          <p:nvPr/>
        </p:nvSpPr>
        <p:spPr>
          <a:xfrm>
            <a:off x="502920" y="187306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[广东清远2025高二期中]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中世纪的基督教会通过资助学术研究、组织翻译古希腊罗马典籍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、建立教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会学校体系等方式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，不仅保存了大量古典哲学和科学著作，还为欧洲培养了许多精通文法、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逻辑的学者，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使得古典知识得以在修道院和教会机构中传承</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该材料主要反映了基督教(</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1efddfaa4.bracket?vaa=1&amp;vcp=1&amp;vop=1&amp;pid=8a560bc4d&amp;color=0,55,96&amp;vpa=2&amp;vtp=1"/>
          <p:cNvSpPr/>
          <p:nvPr/>
        </p:nvSpPr>
        <p:spPr>
          <a:xfrm>
            <a:off x="7988775" y="269792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5_2#1efddfaa4.choices?vaa=1&amp;vcp=1&amp;vop=1&amp;pid=8a560bc4d&amp;color=0,55,96&amp;vtp=1&amp;bbb=1"/>
          <p:cNvSpPr/>
          <p:nvPr/>
        </p:nvSpPr>
        <p:spPr>
          <a:xfrm>
            <a:off x="502920" y="3105281"/>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禁锢民众思想自由</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加剧宗教派系冲突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推动市民阶层觉醒</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促进文化学术传承</a:t>
            </a:r>
            <a:endParaRPr lang="en-US" altLang="zh-CN" sz="1800" dirty="0"/>
          </a:p>
        </p:txBody>
      </p:sp>
      <p:sp>
        <p:nvSpPr>
          <p:cNvPr id="5" name="QC_5_AS.6_1#1efddfaa4?vaa=1&amp;vcp=1&amp;vop=1&amp;pid=8a560bc4d&amp;color=0,55,96&amp;vtp=1&amp;bbb=1&amp;hb=1"/>
          <p:cNvSpPr/>
          <p:nvPr/>
        </p:nvSpPr>
        <p:spPr>
          <a:xfrm>
            <a:off x="502920" y="3525587"/>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【解析】本题考查基督教的影响。根据材料可知，基督教会的一系列行为，如保存古典著作、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培养学者等，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都表明其在促进文化学术传承方面起到了重要作用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；材料主要强调的是基督教会在促进文化学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术传承方面的积极作为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，未涉及对民众思想自由的禁锢，排除A项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；从材料中基督教会的一系列举措以及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对古典知识的保存和传承等描述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，可以明确看出基督教会在促进文化学术传承方面起到了重要作用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涉及宗教派系冲突相关信息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，排除B项；材料重点在于文化学术传承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，没有体现基督教对市民阶层觉醒的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f5f50a4f2?vaa=1&amp;vcp=1&amp;vop=1&amp;pid=faa4a592a&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[广西梧州2025高二月考]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苏格拉底曾说：“我的母亲是个助产婆，我要追随她的脚步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，我是个精神上的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助产士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，帮助别人产生他们自己的思想。”他强调“未经省察的人生没有价值”，还强调“认识你自己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”。苏格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拉底这些言论旨在(</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9_2#f5f50a4f2.choices?vaa=1&amp;vcp=1&amp;vop=1&amp;pid=faa4a592a&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激发人们的自我反思与觉醒</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强调知识对人生的决定作用</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传授辩论技巧获取政治地位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批判雅典民主政治运行机制</a:t>
            </a:r>
            <a:endParaRPr lang="en-US" altLang="zh-CN" sz="18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f5f50a4f2?vaa=1&amp;vcp=1&amp;vop=1&amp;pid=faa4a592a&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【解析】本题考查古希腊哲学。根据材料“我的母亲是个助产婆，我要追随她的脚步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，我是个精神上的助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，帮助别人产生他们自己的思想”并结合所学知识可知，“精神上的助产士”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强调引导他人自主思考，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而非灌输观点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，体现苏格拉底鼓励人们进行独立思考。“未经省察的人生没有价值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”直接要求人反思生活意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，“认识你自己”则指对自我本质的探索。苏格拉底希望唤醒人们的理性，促使人们自我反思与觉醒</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；材料聚焦“人们的自我反思与觉醒”而非直接讨论“知识对人生的决定作用”，排除B项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；苏格拉底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反对智者学派以辩论技巧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（诡辩术）谋取利益的做法，更注重真理与道德，排除C项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；材料强调个人精神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的觉醒</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，而非对政治体制的批判，排除D项。</a:t>
            </a:r>
            <a:endParaRPr lang="en-US" altLang="zh-CN" dirty="0"/>
          </a:p>
        </p:txBody>
      </p:sp>
      <p:sp>
        <p:nvSpPr>
          <p:cNvPr id="3" name="QC_5_AN.12_1#f5f50a4f2?vaa=1&amp;vcp=1&amp;vop=1&amp;pid=faa4a592a&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2a23ee506?vaa=1&amp;vcp=1&amp;vop=1&amp;pid=faa4a592a&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[湖北部分省级示范高中2025高二期中]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始建于公元前27年的罗马万神殿不仅供奉着罗马本土神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奉着交融了希腊神话的罗马神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，以及赋予罗马特色的希腊诸神、埃及的生育与魔法女神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、希腊与埃及混合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、波斯的光明神等。</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万神殿的诸神供奉表明(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3_2#2a23ee506.choices?vaa=1&amp;vcp=1&amp;vop=1&amp;pid=faa4a592a&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罗马帝国对外扩张速度加快</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罗马主要受希腊文化的影响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罗马的统治方式具有包容性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罗马是东西方文化交流中心</a:t>
            </a:r>
            <a:endParaRPr lang="en-US" altLang="zh-CN" sz="18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2a23ee506?vaa=1&amp;vcp=1&amp;vop=1&amp;pid=faa4a592a&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【解析】本题考查古罗马文化。根据材料“万神殿不仅供奉着罗马本土神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，还供奉着交融了希腊神话的罗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，以及赋予罗马特色的希腊诸神、埃及的生育与魔法女神</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波斯的光明神等”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并结合所学知识可知，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罗马万神殿中供奉了来自罗马本土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、希腊、埃及、波斯等不同地区和文化的神祇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，表明罗马帝国接纳了不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同地区的信仰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，统治方式具有包容性，C项正确；材料没有提及罗马帝国的扩张速度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，并且万神殿供奉的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诸神与帝国扩张速度无直接关联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，排除A项；材料虽然提到希腊神祇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，但没有将之与其他地区神祇数量和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地位对比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，不能得出“罗马主要受希腊文化的影响”的结论，排除B项；材料仅体现了文化交融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，并未强调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罗马在东西方文化交流中处于中心地位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16_1#2a23ee506?vaa=1&amp;vcp=1&amp;vop=1&amp;pid=faa4a592a&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bb1428e1a?vaa=1&amp;vcp=1&amp;vop=1&amp;pid=faa4a592a&amp;color=0,55,96&amp;vtp=1&amp;bt=1&amp;bbb=1&amp;hb=1"/>
          <p:cNvSpPr/>
          <p:nvPr/>
        </p:nvSpPr>
        <p:spPr>
          <a:xfrm>
            <a:off x="502920" y="1978061"/>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[云南部分学校2025高二期中]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13—14世纪，受骑士文学影响，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西欧骑士比武的形式和规则发生了改变，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如参赛队伍的每个出战者需要宣称为一名贵妇的荣誉而战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。观众席上也不乏贵妇的身影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。下图为反映当时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骑士比武场面的绘画作品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这些现象的出现(</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QC_5_BD.17_2#bb1428e1a?vaa=1&amp;vcp=1&amp;vop=1&amp;pid=faa4a592a&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55464" y="3295305"/>
            <a:ext cx="187452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7_3#bb1428e1a.choices?vaa=1&amp;vcp=1&amp;vop=1&amp;pid=faa4a592a&amp;color=0,55,96&amp;vtp=1&amp;bbb=1"/>
          <p:cNvSpPr/>
          <p:nvPr/>
        </p:nvSpPr>
        <p:spPr>
          <a:xfrm>
            <a:off x="502920" y="5073305"/>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瓦解了封君封臣制度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塑造了骑士英雄传奇</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推动了文学体裁创新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冲击了传统禁欲风气</a:t>
            </a:r>
            <a:endParaRPr lang="en-US" altLang="zh-CN" sz="18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bb1428e1a?vaa=1&amp;vcp=1&amp;vop=1&amp;pid=faa4a592a&amp;color=0,55,96&amp;vtp=1&amp;bt=1&amp;bbb=1&amp;hb=1"/>
          <p:cNvSpPr/>
          <p:nvPr/>
        </p:nvSpPr>
        <p:spPr>
          <a:xfrm>
            <a:off x="502920" y="1875572"/>
            <a:ext cx="10570464" cy="37069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【解析】本题考查骑士文学的影响。根据材料并结合所学知识可知，在中世纪的传统观念中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，禁欲风气较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为盛行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，强调克制欲望和情感，而在骑士比武中骑士为贵妇荣誉而战以及贵妇出现在观众席上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情感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（对贵妇的爱慕、尊重等）的重视和表达，这种现象冲击了传统的禁欲风气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，使人们在一定程度上更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加注重情感和世俗生活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，D项正确；封君封臣制度的瓦解是经济发展（如商品经济发展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、庄园经济衰落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）、政治变革（王权加强等）等多种因素共同作用的结果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，骑士比武形式和规则的改变以及贵妇参与等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，远远达不到瓦解封君封臣制度的程度，排除A项；骑士英雄传奇在骑士文学中本身就存在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象主要是受骑士文学影响产生的结果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，而不是塑造了骑士英雄传奇，选项因果倒置，排除B项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；文学体裁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创新通常指的是诗歌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、小说等体裁在形式、内容、风格等方面的新发展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，而材料现象主要是骑士比武活动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的变化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，与文学体裁创新无关，排除C项。</a:t>
            </a:r>
            <a:endParaRPr lang="en-US" altLang="zh-CN" dirty="0"/>
          </a:p>
        </p:txBody>
      </p:sp>
      <p:sp>
        <p:nvSpPr>
          <p:cNvPr id="3" name="QC_5_AN.20_1#bb1428e1a?vaa=1&amp;vcp=1&amp;vop=1&amp;pid=faa4a592a&amp;color=0,55,96&amp;vtp=1&amp;bbb=1"/>
          <p:cNvSpPr/>
          <p:nvPr/>
        </p:nvSpPr>
        <p:spPr>
          <a:xfrm>
            <a:off x="502920" y="55842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0123b7073?vaa=1&amp;vcp=1&amp;vop=1&amp;pid=faa4a592a&amp;color=0,55,96&amp;vtp=1&amp;bt=1&amp;bbb=1&amp;hb=1"/>
          <p:cNvSpPr/>
          <p:nvPr/>
        </p:nvSpPr>
        <p:spPr>
          <a:xfrm>
            <a:off x="502920" y="186671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[辽宁沈阳2025高二期中]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拜占庭圣索菲亚大教堂的穹顶采用罗马式建筑技术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，但其内部镶嵌画却用希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腊神话人物形象描绘基督教故事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，壁画中还融入了波斯风格的几何图案。</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这体现拜占庭文化(</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0123b7073.bracket?vaa=1&amp;vcp=1&amp;vop=1&amp;pid=faa4a592a&amp;color=0,55,96&amp;vpa=6&amp;vtp=1"/>
          <p:cNvSpPr/>
          <p:nvPr/>
        </p:nvSpPr>
        <p:spPr>
          <a:xfrm>
            <a:off x="9817575" y="227247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1_2#0123b7073.choices?vaa=1&amp;vcp=1&amp;vop=1&amp;pid=faa4a592a&amp;color=0,55,96&amp;vtp=1&amp;bbb=1"/>
          <p:cNvSpPr/>
          <p:nvPr/>
        </p:nvSpPr>
        <p:spPr>
          <a:xfrm>
            <a:off x="502920" y="2691832"/>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对古典文明的批判性继承</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希腊神话与基督教神学的交融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世俗文化与宗教艺术结合</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跨文明艺术元素的创造性整合</a:t>
            </a:r>
            <a:endParaRPr lang="en-US" altLang="zh-CN" sz="1800" dirty="0"/>
          </a:p>
        </p:txBody>
      </p:sp>
      <p:sp>
        <p:nvSpPr>
          <p:cNvPr id="5" name="QC_5_AS.22_1#0123b7073?vaa=1&amp;vcp=1&amp;vop=1&amp;pid=faa4a592a&amp;color=0,55,96&amp;vtp=1&amp;bbb=1&amp;hb=1"/>
          <p:cNvSpPr/>
          <p:nvPr/>
        </p:nvSpPr>
        <p:spPr>
          <a:xfrm>
            <a:off x="502920" y="3511617"/>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【解析】本题考查拜占庭文化。根据材料“拜占庭圣索菲亚大教堂的穹顶采用罗马式建筑技术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”“镶嵌画却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用希腊神话人物形象描绘基督教故事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，壁画中还融入了波斯风格的几何图案”并结合所学知识可知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，圣索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菲亚大教堂将罗马建筑技术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、希腊神话人物形象、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基督教故事和波斯几何图案等不同文明元素融为一体，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表明拜占庭文化对跨文明艺术元素的创造性整合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；材料没有强调拜占庭文化与古典文化之间的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批判性继承关系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，排除A项；希腊神话和基督教只是材料的部分信息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，材料还涉及罗马建筑技术和波斯图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案</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，排除B项；反映大众审美和社会时尚的“世俗文化”在材料中没有直接体现，排除C项。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8e698f2ed?vaa=1&amp;vcp=1&amp;vop=1&amp;pid=cf8bdedd1&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[四川广安2025高二月考]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早期罗马法学家们所面对的工作是法律实践本身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，即在个案中如何论证裁决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的正当性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。而随着希腊辩证法的传入，罗马法学被带进希腊化的专门科学圈，成为一门柏拉图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、亚里士多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德意义上的科学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据此判断(</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8e698f2ed.bracket?vaa=1&amp;vcp=1&amp;vop=1&amp;pid=cf8bdedd1&amp;color=0,55,96&amp;vpa=7&amp;vtp=1"/>
          <p:cNvSpPr/>
          <p:nvPr/>
        </p:nvSpPr>
        <p:spPr>
          <a:xfrm>
            <a:off x="34167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25_2#8e698f2ed.choices?vaa=1&amp;vcp=1&amp;vop=1&amp;pid=cf8bdedd1&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希腊哲学促进罗马法体系化研究</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罗马法是理论与实践结合的产物</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罗马法体系对后世产生深远影响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罗马法在实践中得到发展和完善</a:t>
            </a:r>
            <a:endParaRPr lang="en-US" altLang="zh-CN" sz="1800" dirty="0"/>
          </a:p>
        </p:txBody>
      </p:sp>
      <p:sp>
        <p:nvSpPr>
          <p:cNvPr id="5" name="QC_5_AS.26_1#8e698f2ed?vaa=1&amp;vcp=1&amp;vop=1&amp;pid=cf8bdedd1&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【解析】本题考查古希腊哲学与罗马法。根据材料可知，希腊辩证法传入后，罗马法学成为一门科学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看出希腊哲学推动罗马法从注重个案裁决转变为体系化研究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；材料未提及罗马法形成过程中理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论与实践的结合关系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，仅强调希腊哲学带来的法学科学化，排除B项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；材料讨论罗马法的发展原因而非后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，排除C项；材料重点在于希腊哲学对罗马法理论化的推动，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而非罗马法在实践过程中的自我完善，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028f55c5f?vaa=1&amp;vcp=1&amp;vop=1&amp;pid=cf8bdedd1&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[吉林松原2025高二期中]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在中世纪欧洲，教会宣扬尘世是罪恶的渊薮，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人们只有通过向教会捐献财产、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购买赎罪券以及虔诚地参与宗教仪式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，才能减轻生前罪孽，死后灵魂得以升入天堂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。教会的这一系列举措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29_2#028f55c5f.choices?vaa=1&amp;vcp=1&amp;vop=1&amp;pid=cf8bdedd1&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意在加强对人们思想的控制</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促进了资本主义萌芽的产生</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使教徒的灵魂得到拯救</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说明造物主造成人类的不平等</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e7192c066.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e7192c066.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第二单元</a:t>
            </a:r>
            <a:endParaRPr lang="en-US" altLang="zh-CN" sz="5400" dirty="0"/>
          </a:p>
        </p:txBody>
      </p:sp>
      <p:sp>
        <p:nvSpPr>
          <p:cNvPr id="4" name="C_1_BD#e7192c066.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丰富多样的世界文化</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028f55c5f?vaa=1&amp;vcp=1&amp;vop=1&amp;pid=cf8bdedd1&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【解析】本题考查基督教的发展。根据材料并结合所学知识可知，教会宣扬尘世罪恶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，强调人们只有通过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对教会捐献财产等一系列方式才能赎罪升入天堂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这是教会在利用人们对宗教的信仰和对死后世界的恐惧，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将人们的思想引导到教会所设定的轨道上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，让人们依赖教会，从而加强对人们思想的控制，A项正确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合所学知识可知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，资本主义萌芽的产生是基于生产力的发展、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商业贸易的繁荣以及城市的兴起等经济因素，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教会的这些举措与资本主义萌芽的产生没有直接的促进关系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，教会宣称通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过其宣扬的方式能使教徒灵魂得到拯救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，这只是一种宗教教义和宣传，并没有科学依据来证实真实性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际上是教会控制人们的一种手段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，教会的这些举措主要是为了强化自身的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权威和加强对信徒的控制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，而不是说明造物主造成人类的不平等，排除D项。</a:t>
            </a:r>
            <a:endParaRPr lang="en-US" altLang="zh-CN" dirty="0"/>
          </a:p>
        </p:txBody>
      </p:sp>
      <p:sp>
        <p:nvSpPr>
          <p:cNvPr id="3" name="QC_5_AN.32_1#028f55c5f?vaa=1&amp;vcp=1&amp;vop=1&amp;pid=cf8bdedd1&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3_1#9afcb13a7?htil=1&amp;vaa=1&amp;vcp=1&amp;vop=1&amp;pid=cf8bdedd1&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67539" y="2964724"/>
            <a:ext cx="2359152"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3_2#9afcb13a7?htil=1&amp;vaa=1&amp;vcp=1&amp;vop=1&amp;pid=cf8bdedd1&amp;color=0,55,96&amp;vtp=1&amp;bt=1&amp;bbb=1&amp;hb=1"/>
          <p:cNvSpPr/>
          <p:nvPr/>
        </p:nvSpPr>
        <p:spPr>
          <a:xfrm>
            <a:off x="502920" y="2900716"/>
            <a:ext cx="8074152"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下图中的建筑有近一千五百年的历史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，它既有希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、罗马建筑的特色，又有东方艺术的韵味，同时带有基督教的情感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。这座建筑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5_BD.33_3#9afcb13a7.choices?htil=1&amp;vaa=1&amp;vcp=1&amp;vop=1&amp;pid=cf8bdedd1&amp;color=0,55,96&amp;vtp=1&amp;bbb=1"/>
          <p:cNvSpPr/>
          <p:nvPr/>
        </p:nvSpPr>
        <p:spPr>
          <a:xfrm>
            <a:off x="502920" y="4137950"/>
            <a:ext cx="8074152" cy="770255"/>
          </a:xfrm>
          <a:prstGeom prst="rect">
            <a:avLst/>
          </a:prstGeom>
          <a:noFill/>
        </p:spPr>
        <p:txBody>
          <a:bodyPr wrap="none" lIns="0" tIns="0" rIns="0" bIns="0" rtlCol="0" anchor="t"/>
          <a:lstStyle/>
          <a:p>
            <a:pPr latinLnBrk="1">
              <a:lnSpc>
                <a:spcPts val="3300"/>
              </a:lnSpc>
              <a:tabLst>
                <a:tab pos="414464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显示出古代希腊文明的辉煌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散发着拜占庭文化的光芒</a:t>
            </a:r>
            <a:endParaRPr lang="en-US" altLang="zh-CN" sz="1800" dirty="0"/>
          </a:p>
          <a:p>
            <a:pPr latinLnBrk="1">
              <a:lnSpc>
                <a:spcPts val="3100"/>
              </a:lnSpc>
              <a:tabLst>
                <a:tab pos="414464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反映了中世纪罗马教堂威严</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体现出伊斯兰教堂的风格</a:t>
            </a:r>
            <a:endParaRPr lang="en-US" altLang="zh-CN" sz="18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9afcb13a7?vaa=1&amp;vcp=1&amp;vop=1&amp;pid=cf8bdedd1&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【解析】本题考查拜占庭文化。根据材料可知，该建筑有近一千五百年历史，它既有希腊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、罗马建筑的特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，又有东方艺术的韵味，同时带有基督教的情感，符合拜占庭帝国时期圣索菲亚大教堂的特征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，拜占庭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建筑继承罗马穹顶技术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，吸收希腊柱式结构，并融入东方装饰元素，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集中体现拜占庭文化兼容并蓄的特点，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项正确；古代希腊文明建筑以帕特农神庙为代表，注重柱廊结构和古典比例，缺乏基督教元素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时间及宗教特征不符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，排除A项；中世纪罗马教堂主要指罗马式和哥特式建筑，以厚墙、小窗、尖拱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扶壁为特点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，而材料建筑属于更早的拜占庭风格，排除C项；伊斯兰教堂以穹顶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、宣礼塔和几何纹饰为标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，且材料明确提及基督教情感，与伊斯兰教无关，排除D项。</a:t>
            </a:r>
            <a:endParaRPr lang="en-US" altLang="zh-CN" dirty="0"/>
          </a:p>
        </p:txBody>
      </p:sp>
      <p:sp>
        <p:nvSpPr>
          <p:cNvPr id="3" name="QC_5_AN.36_1#9afcb13a7?vaa=1&amp;vcp=1&amp;vop=1&amp;pid=cf8bdedd1&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0a8234355?vaa=1&amp;vcp=1&amp;vop=1&amp;pid=cf8bdedd1&amp;color=0,55,96&amp;vtp=1&amp;bt=1&amp;bbb=1&amp;hb=1"/>
          <p:cNvSpPr/>
          <p:nvPr/>
        </p:nvSpPr>
        <p:spPr>
          <a:xfrm>
            <a:off x="502920" y="187560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[江苏盐城2025高二联考]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10世纪前，东正教已在基辅罗斯传播。随着东正教的传入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，十字架平面与半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球形穹隆顶的拜占庭风格的教堂建筑在罗斯地区广泛建立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，民间建筑也仿照这一风格。但“在北方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抵御恶劣的天气</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，厚厚的墙壁、小窗户和陡峭的屋顶特别流行”。</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这说明基辅罗斯(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0a8234355.bracket?vaa=1&amp;vcp=1&amp;vop=1&amp;pid=cf8bdedd1&amp;color=0,55,96&amp;vpa=10&amp;vtp=1"/>
          <p:cNvSpPr/>
          <p:nvPr/>
        </p:nvSpPr>
        <p:spPr>
          <a:xfrm>
            <a:off x="8776175" y="270046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37_2#0a8234355.choices?vaa=1&amp;vcp=1&amp;vop=1&amp;pid=cf8bdedd1&amp;color=0,55,96&amp;vtp=1&amp;bbb=1"/>
          <p:cNvSpPr/>
          <p:nvPr/>
        </p:nvSpPr>
        <p:spPr>
          <a:xfrm>
            <a:off x="502920" y="311283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引进并改造外来文化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维系文化的本土特色</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与欧洲国家交往频繁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宗教文化的积淀深厚</a:t>
            </a:r>
            <a:endParaRPr lang="en-US" altLang="zh-CN" sz="1800" dirty="0"/>
          </a:p>
        </p:txBody>
      </p:sp>
      <p:sp>
        <p:nvSpPr>
          <p:cNvPr id="5" name="QC_5_AS.38_1#0a8234355?vaa=1&amp;vcp=1&amp;vop=1&amp;pid=cf8bdedd1&amp;color=0,55,96&amp;vtp=1&amp;bbb=1&amp;hb=1"/>
          <p:cNvSpPr/>
          <p:nvPr/>
        </p:nvSpPr>
        <p:spPr>
          <a:xfrm>
            <a:off x="502920" y="393262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【解析】本题考查俄罗斯文化。据材料“东正教的传入</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拜占庭风格的教堂建筑在罗斯地区广泛建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立</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特别流行”和所学知识可知，基辅罗斯在吸收拜占庭建筑风格的同时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，北方地区为适应气候特点改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造了建筑形式</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厚墙、小窗、陡屋顶），说明其对外来文化进行了本土化改造，A项正确；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据材料可知，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建筑风格变化主要体现文化交融而非单纯维系本土特色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，排除B项；材料仅涉及宗教文化传播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，未体现与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欧洲国家交往频繁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，排除C项；材料侧重建筑风格的传播与改造，未强调宗教文化积淀的深度，排除D项。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f9c339db4?vaa=1&amp;vcp=1&amp;vop=1&amp;pid=cf8bdedd1&amp;color=0,55,96&amp;vtp=1&amp;bt=1&amp;bbb=1&amp;hb=1"/>
          <p:cNvSpPr/>
          <p:nvPr/>
        </p:nvSpPr>
        <p:spPr>
          <a:xfrm>
            <a:off x="502920" y="1854236"/>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[湖南多校2025高二月考]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希腊文化无论是在哲学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艺术还是科学领域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都展现出一种对完美与和谐的追求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希腊艺术是一</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种青春艺术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它以鲜明的人性特征和优美的形式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展现了古希腊人对世界的理解和追求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这种精神为后来</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欧洲文化的发展奠定了重要基础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罗马艺术在很大程度上继承了希腊艺术的传统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在其雕塑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建筑及绘画</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都能看到希腊艺术的影子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摘编自［英］贡布里希《艺术的故事》</a:t>
            </a:r>
            <a:endParaRPr lang="en-US" altLang="zh-CN" dirty="0"/>
          </a:p>
        </p:txBody>
      </p:sp>
      <p:sp>
        <p:nvSpPr>
          <p:cNvPr id="3" name="QO_5_BD.41_2#f9c339db4?vaa=1&amp;vcp=1&amp;vop=1&amp;pid=cf8bdedd1&amp;color=0,55,96&amp;vtp=1&amp;bbb=1&amp;hb=1"/>
          <p:cNvSpPr/>
          <p:nvPr/>
        </p:nvSpPr>
        <p:spPr>
          <a:xfrm>
            <a:off x="502920" y="4333085"/>
            <a:ext cx="10570464" cy="16114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罗马人在军事和政治上的强大使其能够将希腊文化传播到更广阔的地区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罗马人又融入了</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自身注重实用和秩序的特质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在建筑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法律等方面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罗马文化有着独特的贡献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而这些成就又对中古欧洲</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文化产生了深远影响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摘编自［日］盐野七生《罗马人的故事》</a:t>
            </a:r>
            <a:endParaRPr lang="en-US" altLang="zh-CN"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3#f9c339db4?vaa=1&amp;vcp=1&amp;vop=1&amp;pid=cf8bdedd1&amp;color=0,55,96&amp;vtp=1&amp;bt=1&amp;bbb=1&amp;hb=1"/>
          <p:cNvSpPr/>
          <p:nvPr/>
        </p:nvSpPr>
        <p:spPr>
          <a:xfrm>
            <a:off x="502920" y="2478822"/>
            <a:ext cx="10570464" cy="16114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材料三</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中古欧洲文化深受基督教影响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艺术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教育等方面都体现出浓厚的宗教色彩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它</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也交融了古典希腊罗马文化的部分元素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日耳曼等文化也在其中发挥了重要作用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中古欧洲文化最终形成</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了独特的文化风貌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摘编自马克垚主编《世界文明史》</a:t>
            </a:r>
            <a:endParaRPr lang="en-US" altLang="zh-CN" dirty="0"/>
          </a:p>
        </p:txBody>
      </p:sp>
      <p:sp>
        <p:nvSpPr>
          <p:cNvPr id="3" name="QO_5_BD.41_4#f9c339db4?vaa=1&amp;vcp=1&amp;vop=1&amp;pid=cf8bdedd1&amp;color=0,55,96&amp;vtp=1&amp;bbb=1"/>
          <p:cNvSpPr/>
          <p:nvPr/>
        </p:nvSpPr>
        <p:spPr>
          <a:xfrm>
            <a:off x="502920" y="4130139"/>
            <a:ext cx="10739438"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（1）根据材料一、二，指出古代罗马文化与希腊文化的联系，并结合所学知识说明这种联系形成的原因。</a:t>
            </a:r>
            <a:endParaRPr lang="en-US" altLang="zh-CN" sz="1800" dirty="0"/>
          </a:p>
        </p:txBody>
      </p:sp>
      <p:sp>
        <p:nvSpPr>
          <p:cNvPr id="4" name="QO_5_BD.41_5#f9c339db4?vaa=1&amp;vcp=1&amp;vop=1&amp;pid=cf8bdedd1&amp;color=0,55,96&amp;vtp=1&amp;bbb=1"/>
          <p:cNvSpPr/>
          <p:nvPr/>
        </p:nvSpPr>
        <p:spPr>
          <a:xfrm>
            <a:off x="502920" y="454542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（2）根据材料并结合所学知识，分析中古欧洲文化与古代罗马文化的区别。</a:t>
            </a:r>
            <a:endParaRPr lang="en-US" altLang="zh-CN" sz="1800" dirty="0"/>
          </a:p>
        </p:txBody>
      </p:sp>
      <p:sp>
        <p:nvSpPr>
          <p:cNvPr id="5" name="QO_5_BD.41_6#f9c339db4?vaa=1&amp;vcp=1&amp;vop=1&amp;pid=cf8bdedd1&amp;color=0,55,96&amp;vtp=1&amp;bbb=1"/>
          <p:cNvSpPr/>
          <p:nvPr/>
        </p:nvSpPr>
        <p:spPr>
          <a:xfrm>
            <a:off x="502920" y="496071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（3）请根据材料并结合所学知识，谈谈你对古代欧洲文化发展的认识。</a:t>
            </a:r>
            <a:endParaRPr lang="en-US" altLang="zh-CN" sz="1800"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f9c339db4?vaa=1&amp;vcp=1&amp;vop=1&amp;pid=cf8bdedd1&amp;color=0,55,96&amp;vtp=1&amp;bt=1&amp;bbb=1&amp;hb=1"/>
          <p:cNvSpPr/>
          <p:nvPr/>
        </p:nvSpPr>
        <p:spPr>
          <a:xfrm>
            <a:off x="357505" y="1507490"/>
            <a:ext cx="10901680" cy="461010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【解析】本题考查古希腊文化、古罗马文化、中古欧洲文化。（1）第一小问联系：根据材料一、二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“罗马艺术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在很大程度上继承了希腊艺术的传统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”“罗马人又融入了自身注重实用和秩序的特质”可知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罗马文化继承和发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展了古典希腊文化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。第二小问原因</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“罗马人在军事和政治上的强大使其能够将希腊文化传播到更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广阔的地区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罗马对希腊的征服</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将其文化融入自己的文化体系中</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“希腊文化无论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是在哲学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、艺术还是科学领域</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都展现出一种对完美与和谐的追求”结合所学可知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希腊文化自身成就辉煌</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对罗马具有强大的吸引力和影响力</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结合所学知识</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还可从希腊和罗马地理位置相近</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便于文化的交流以及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罗马统治者为了更好地统治庞大的帝国</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需要先进的文化来支撑等角度进行补充。</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2）区别</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根据材料二“罗马人又融入了自身注重实用和秩序的特质”和材料三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“中古欧洲文化深受基督教影响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在思想、艺术、教育等方面都体现出浓厚的宗教色彩”并结合所学可知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文化内核不同</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中古欧洲文化宗教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色彩浓厚</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罗马文化以实用主义为重要特征</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根据材料一“罗马艺术在很大程度上继承了希腊艺术的传统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和材料三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“中古欧洲文化</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交融了古典希腊罗马文化的部分元素</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日耳曼等文化也在其中发挥了重要作用”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100"/>
              </a:lnSpc>
            </a:pP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f9c339db4?vaa=1&amp;vcp=1&amp;vop=1&amp;pid=cf8bdedd1&amp;color=0,55,96&amp;vtp=1&amp;bt=1&amp;bbb=1&amp;hb=1"/>
          <p:cNvSpPr/>
          <p:nvPr/>
        </p:nvSpPr>
        <p:spPr>
          <a:xfrm>
            <a:off x="502920" y="2274416"/>
            <a:ext cx="10570464" cy="3288030"/>
          </a:xfrm>
          <a:prstGeom prst="rect">
            <a:avLst/>
          </a:prstGeom>
          <a:noFill/>
        </p:spPr>
        <p:txBody>
          <a:bodyPr wrap="none" lIns="0" tIns="0" rIns="0" bIns="0" rtlCol="0" anchor="t"/>
          <a:lstStyle/>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结合所学可知</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文化构成元素不同</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中古欧洲文化交融了古典希腊、罗马文化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、日耳曼文化以及基督教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文化元素更加多元</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罗马文化主要源于希腊文化和自身的发展</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“罗马人在军事和政治上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的强大使其能够将希腊文化传播到更广阔的地区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”并结合所学知识可知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文化传播方式不同</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中古欧洲文化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主要通过教会传播</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古代罗马文化主要依靠军事和政治手段进行传播。</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3）认识</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根据材料一“这种精神为后来欧洲文化的发展奠定了重要基础”并结合所学可知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古代希腊是欧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洲文明的发祥地</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根据材料一、二“都能看到希腊艺术的影子”“罗马文化有着独特的贡献”并结合所学可知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古希腊和罗马在文化上取得了辉煌的成就</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为人类留下了宝贵的财富</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结合所学知识</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还可从文化类型及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对后世</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影响等角度进行补充</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f9c339db4?vaa=1&amp;vcp=1&amp;vop=1&amp;pid=cf8bdedd1&amp;color=0,55,96&amp;vtp=1&amp;bt=1&amp;bbb=1&amp;hb=1"/>
          <p:cNvSpPr/>
          <p:nvPr/>
        </p:nvSpPr>
        <p:spPr>
          <a:xfrm>
            <a:off x="502920" y="1653386"/>
            <a:ext cx="10570464" cy="45453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（1）联系</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罗马文化继承和发展了古典希腊文化。</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原</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因</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希腊和罗马地理位置相近</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便于文化的交流</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希腊文化自身成就辉煌</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对罗马具有强大的吸引力和</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影响力</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罗马对希腊的征服</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将其文化融入自己的文化体系中</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罗马统治者为了更好地统治庞大的帝国</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需要先进的文化来支撑</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。（其他答案言之有理亦可）</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2）区别</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文化内核不同</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中古欧洲文化宗教色彩浓厚</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罗马文化以实用主义为重要特征</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文化构成元素</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不同</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中古欧洲文化交融了古典希腊</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、罗马文化、日耳曼文化以及基督教文化</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文化元素更加多元</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罗马</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文化主要源于希腊文化和自身的发展</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文化传播方式不同</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中古欧洲文化主要通过教会传播</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古代罗马文</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化主要依靠军事和政治手段进行传播</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3）认识</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古代希腊是欧洲文明的发祥地</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古希腊和罗马在文化上取得了辉煌的成就</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为人类留下了宝贵</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的财富</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古希腊文明和罗马文明是不同于古代亚非大河文明的另一种文明——海洋文明</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古代欧洲文明在</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政治</a:t>
            </a: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民主化和法制化方面对后世影响深远</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fa2fd0607?vaa=1&amp;vcp=1&amp;vop=1&amp;pid=b6f268da4&amp;color=0,55,96&amp;vtp=1&amp;bt=1&amp;bbb=1&amp;hb=1"/>
          <p:cNvSpPr/>
          <p:nvPr/>
        </p:nvSpPr>
        <p:spPr>
          <a:xfrm>
            <a:off x="502920" y="2304451"/>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[山东济宁2025高二期中]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左图《掷铁饼者》是约公元前450年的青铜雕塑，右图《抱鹅的小孩像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约公元前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3世纪的人物雕塑，两者均是古希腊两个不同时期同类作品的代表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。从左图到右图雕塑对象的变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化可知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古希腊雕塑艺术(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QC_5_BD.44_3#fa2fd0607?htil=1&amp;vaa=1&amp;vcp=1&amp;vop=1&amp;pid=b6f268da4&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505456" y="3621695"/>
            <a:ext cx="1289304"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4_4#fa2fd0607?htil=1&amp;vaa=1&amp;vcp=1&amp;vop=1&amp;pid=b6f268da4&amp;color=0,55,96&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63256" y="3621695"/>
            <a:ext cx="1344168"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44_5#fa2fd0607.choices?vaa=1&amp;vcp=1&amp;vop=1&amp;pid=b6f268da4&amp;color=0,55,96&amp;vtp=1&amp;bbb=1"/>
          <p:cNvSpPr/>
          <p:nvPr/>
        </p:nvSpPr>
        <p:spPr>
          <a:xfrm>
            <a:off x="502920" y="5158395"/>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体现了文化交融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迎合了平民需求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摆脱了宗教影响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日益走向世俗化</a:t>
            </a:r>
            <a:endParaRPr lang="en-US" altLang="zh-CN" sz="18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d8714d1c2.fixed?vcp=1&amp;pid=e7192c066&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d8714d1c2.fixed?vcp=1&amp;pid=e7192c066&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第4课</a:t>
            </a:r>
            <a:endParaRPr lang="en-US" altLang="zh-CN" sz="5400" dirty="0"/>
          </a:p>
        </p:txBody>
      </p:sp>
      <p:sp>
        <p:nvSpPr>
          <p:cNvPr id="4" name="C_2_BD#d8714d1c2.fixed?vcp=1&amp;pid=e7192c066&amp;color=61,88,159&amp;vtp=1&amp;bbb=1"/>
          <p:cNvSpPr/>
          <p:nvPr/>
        </p:nvSpPr>
        <p:spPr>
          <a:xfrm>
            <a:off x="4251960" y="2267712"/>
            <a:ext cx="7918704" cy="1911096"/>
          </a:xfrm>
          <a:prstGeom prst="rect">
            <a:avLst/>
          </a:prstGeom>
          <a:noFill/>
        </p:spPr>
        <p:txBody>
          <a:bodyPr wrap="none" lIns="0" tIns="0" rIns="0" bIns="0" rtlCol="0" anchor="ctr"/>
          <a:lstStyle/>
          <a:p>
            <a:pPr algn="l" latinLnBrk="1">
              <a:lnSpc>
                <a:spcPts val="6600"/>
              </a:lnSpc>
            </a:pPr>
            <a:r>
              <a:rPr lang="en-US" altLang="zh-CN" sz="5400" b="0" i="0" dirty="0">
                <a:solidFill>
                  <a:srgbClr val="3D589F"/>
                </a:solidFill>
                <a:latin typeface="印品黑体" pitchFamily="34" charset="0"/>
                <a:ea typeface="印品黑体" pitchFamily="34" charset="-122"/>
                <a:cs typeface="印品黑体" pitchFamily="34" charset="-120"/>
              </a:rPr>
              <a:t>欧洲文化的形成</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fa2fd0607?vaa=1&amp;vcp=1&amp;vop=1&amp;pid=b6f268da4&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【解析】本题结合史料实证、历史解释考查古希腊雕塑。材料中左图《掷铁饼者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》展现的是运动员充满力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量美感的瞬间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，具有一定理想化、艺术化色彩；右图《抱鹅的小孩像》刻画的是普通小孩形象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，更贴近日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常生活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。从运动员到普通小孩，雕塑对象从具有一定神圣、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理想化色彩的人物转向普通生活场景中的人物，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体现出古希腊雕塑艺术日益走向世俗化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，D项正确；材料反映不同时期雕塑对象的变化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，未呈现出不同文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化元素相互交融的现象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，排除A项；材料中没有提及雕塑作品是为了满足平民哪些具体需求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，也没有关于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受众群体需求导向的相关信息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，不能从雕塑对象变化得出迎合平民需求的结论，排除B项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；材料中没有任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何关于宗教以及雕塑与宗教关系的表述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，不能因为雕塑对象变化就推断摆脱了宗教影响，排除C项。</a:t>
            </a:r>
            <a:endParaRPr lang="en-US" altLang="zh-CN" dirty="0"/>
          </a:p>
        </p:txBody>
      </p:sp>
      <p:sp>
        <p:nvSpPr>
          <p:cNvPr id="3" name="QC_5_AN.47_1#fa2fd0607?vaa=1&amp;vcp=1&amp;vop=1&amp;pid=b6f268da4&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704237e72?vaa=1&amp;vcp=1&amp;vop=1&amp;pid=b6f268da4&amp;color=0,55,96&amp;vtp=1&amp;bt=1&amp;bbb=1&amp;hb=1"/>
          <p:cNvSpPr/>
          <p:nvPr/>
        </p:nvSpPr>
        <p:spPr>
          <a:xfrm>
            <a:off x="502920" y="1870111"/>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[山东淄博2025高二期末]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下图为14世纪初意大利画家乔托的作品《若亚敬之梦》（局部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）。中古西欧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绘画主题大多是圣像与圣经故事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，圣像皆为超脱世俗情感与神圣化的人物。到了中古后期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，艺术创作的技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、原料与色彩均有革新，如《若亚敬之梦》体现写实风格，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画面表现生动真实的人物以及空间的立体感。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这一变化(</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4" name="QC_5_BD.48_2#704237e72?vaa=1&amp;vcp=1&amp;vop=1&amp;pid=b6f268da4&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18304" y="3606455"/>
            <a:ext cx="2139696"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8_3#704237e72.choices?vaa=1&amp;vcp=1&amp;vop=1&amp;pid=b6f268da4&amp;color=0,55,96&amp;vtp=1&amp;bbb=1"/>
          <p:cNvSpPr/>
          <p:nvPr/>
        </p:nvSpPr>
        <p:spPr>
          <a:xfrm>
            <a:off x="502920" y="5168555"/>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表明艺术创作摆脱了教会的束缚</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植根于欧洲商品经济的发展</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得益于近代科学革命成果的传播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反映宗教改革对绘画的影响</a:t>
            </a:r>
            <a:endParaRPr lang="en-US" altLang="zh-CN" sz="18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704237e72?vaa=1&amp;vcp=1&amp;vop=1&amp;pid=b6f268da4&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【解析】本题结合唯物史观考查中世纪西欧的绘画。根据材料信息并结合所学知识可知，14世纪初</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商品经济发展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，资本主义萌芽在意大利等地出现，随着商品经济的发展，市民阶层逐渐壮大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，他们对文化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艺术有了新的需求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，这种写实风格、注重表现生动真实人物的绘画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，正是适应了市民阶层对现实生活关注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的需要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，B项正确；14世纪初，虽然绘画风格出现了写实等变化，但当时处于中世纪后期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，教会在社会生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活各方面仍有强大影响力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，艺术创作尚未摆脱教会的束缚，排除A项；近代科学革命开始于16世纪，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纪初近代科学革命尚未发生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，不存在得益于近代科学革命成果传播的情况，排除C项；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宗教改革开始于16</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世纪</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，14世纪初宗教改革还未进行，不可能反映宗教改革对绘画的影响，排除D项。</a:t>
            </a:r>
            <a:endParaRPr lang="en-US" altLang="zh-CN" dirty="0"/>
          </a:p>
        </p:txBody>
      </p:sp>
      <p:sp>
        <p:nvSpPr>
          <p:cNvPr id="3" name="QC_5_AN.51_1#704237e72?vaa=1&amp;vcp=1&amp;vop=1&amp;pid=b6f268da4&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d8714d1c2?lid=50eae5d28&amp;cid=50eae5d28&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古典希腊文化与罗马文化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d8714d1c2?lid=860b2b837&amp;cid=860b2b837&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中古西欧文化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d8714d1c2?lid=3fe12ca69&amp;cid=3fe12ca69&amp;vtp=1&amp;bbb=1"/>
          <p:cNvSpPr/>
          <p:nvPr/>
        </p:nvSpPr>
        <p:spPr>
          <a:xfrm>
            <a:off x="5943600" y="23042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拜占庭、俄罗斯文化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d8714d1c2?lid=cba433fae&amp;cid=cba433fae&amp;vtp=1&amp;bbb=1">
            <a:hlinkClick r:id="rId1" action="ppaction://hlinksldjump"/>
          </p:cNvPr>
          <p:cNvSpPr/>
          <p:nvPr/>
        </p:nvSpPr>
        <p:spPr>
          <a:xfrm>
            <a:off x="5943600" y="422541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欧洲文化的发展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d8714d1c2?lid=8a560bc4d&amp;cid=8a560bc4d&amp;vtp=1&amp;bbb=1">
            <a:hlinkClick r:id="rId2" action="ppaction://hlinksldjump"/>
          </p:cNvPr>
          <p:cNvSpPr/>
          <p:nvPr/>
        </p:nvSpPr>
        <p:spPr>
          <a:xfrm>
            <a:off x="5943600" y="450913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基督教及其文化对西方文化的影响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d8714d1c2?lid=8e64ac7a8&amp;cid=8e64ac7a8&amp;vtp=1&amp;bbb=1"/>
          <p:cNvSpPr/>
          <p:nvPr/>
        </p:nvSpPr>
        <p:spPr>
          <a:xfrm>
            <a:off x="5943600" y="5083429"/>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古代中西方哲学的不同</a:t>
            </a:r>
            <a:endParaRPr lang="en-US" altLang="zh-CN" sz="1600" dirty="0"/>
          </a:p>
        </p:txBody>
      </p:sp>
      <p:sp>
        <p:nvSpPr>
          <p:cNvPr id="8" name="C_1#目录1:d8714d1c2?lid=606c847f7&amp;cid=606c847f7&amp;vtp=1&amp;bbb=1"/>
          <p:cNvSpPr/>
          <p:nvPr/>
        </p:nvSpPr>
        <p:spPr>
          <a:xfrm>
            <a:off x="5943600" y="536714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中古欧洲文化的形成及其特征</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ba433fae?vcp=1&amp;pid=b02665a94&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欧洲文化的发展</a:t>
            </a:r>
            <a:endParaRPr lang="en-US" altLang="zh-CN" sz="2000" dirty="0"/>
          </a:p>
        </p:txBody>
      </p:sp>
      <p:sp>
        <p:nvSpPr>
          <p:cNvPr id="3" name="P_5_BD#158387c0e?vcp=1&amp;pid=cba433fae&amp;color=0,55,96&amp;vtp=1&amp;bbb=1&amp;hb=1"/>
          <p:cNvSpPr/>
          <p:nvPr/>
        </p:nvSpPr>
        <p:spPr>
          <a:xfrm>
            <a:off x="502920" y="1940623"/>
            <a:ext cx="10570464" cy="37071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1.古典希腊文化与罗马文化时期</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古希腊罗马文化是西方文明的源头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。古希腊的哲学思想和对自然现象的探究及理性的思维方式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，奠定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了欧洲科学知识系统的基础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；古希腊宗教、神话文化为后世欧洲文学艺术的发展提供了肥沃的土壤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后世西方文学创作的源泉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；古希腊的自由、民主观念和人文精神是近代欧洲政治思想的源头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；维护私有财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产的罗马法律体系是近代西方法律制度的渊源和先驱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，具有超越时间、民族、地域的价值。</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.中世纪时期</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基督教文化成为中世纪欧洲的主流文化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，古典文化在神学的庇护下，也得到了一定的保存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。古典文化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与基督教文化错综复杂的关系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，使中世纪欧洲文化具有浓厚的宗教色彩，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并经历了漫长的历史演进过程。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经院哲学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、骑士文学和市民文学、中世纪大学是中世纪文化的典型代表。</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158387c0e?vcp=1&amp;pid=cba433fae&amp;color=0,55,96&amp;mp=1&amp;vtp=1&amp;bt=1&amp;bbb=1"/>
          <p:cNvSpPr/>
          <p:nvPr/>
        </p:nvSpPr>
        <p:spPr>
          <a:xfrm>
            <a:off x="502920" y="2688436"/>
            <a:ext cx="10570464" cy="24498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3.新古典主义时期</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主张立宪政体和政治体制的互相制约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,当时涌现的著名人物有：培根、弥尔顿、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伏尔泰等。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4.浪漫主义时期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发生在法国大革命、欧洲民族解放运动高涨时期。这一时期的文化在思想上反映了资产阶级上升时期</a:t>
            </a:r>
            <a:endPar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对个性解放的要求，在政治上反映了对封建领主和基督教会联合统治的反抗。其特点是主张感情重于理性；</a:t>
            </a:r>
            <a:endPar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重回自然，返璞归真；培养自我，解放个性；追求自由平等。</a:t>
            </a:r>
            <a:endParaRPr lang="en-US" altLang="zh-CN"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dd8e25ab?vaa=1&amp;vcp=1&amp;vop=1&amp;pid=cba433fae&amp;color=0,55,96&amp;vtp=1&amp;bt=1&amp;bbb=1&amp;hb=1"/>
          <p:cNvSpPr/>
          <p:nvPr/>
        </p:nvSpPr>
        <p:spPr>
          <a:xfrm>
            <a:off x="502920" y="1712599"/>
            <a:ext cx="10570464" cy="1427480"/>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塔西佗说：“在我开始按计划执笔写作（《编年史》）之前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，我认为我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们应该回过头去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，考虑一下罗马的情况、军队的情绪、行省的态度、整个世界上有利的和不利的因素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样我们不仅可以理解多半出于偶然的事件及其结局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，而且可以理解它们的来龙去脉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。”这表明塔西佗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edd8e25ab.bracket?vaa=1&amp;vcp=1&amp;vop=1&amp;pid=cba433fae&amp;color=0,55,96&amp;vpa=1&amp;vtp=1"/>
          <p:cNvSpPr/>
          <p:nvPr/>
        </p:nvSpPr>
        <p:spPr>
          <a:xfrm>
            <a:off x="686276" y="2808482"/>
            <a:ext cx="319088" cy="325565"/>
          </a:xfrm>
          <a:prstGeom prst="rect">
            <a:avLst/>
          </a:prstGeom>
          <a:noFill/>
        </p:spPr>
        <p:txBody>
          <a:bodyPr wrap="none" lIns="0" tIns="0" rIns="0" bIns="0" rtlCol="0" anchor="t"/>
          <a:lstStyle/>
          <a:p>
            <a:pPr algn="ctr" latinLnBrk="1">
              <a:lnSpc>
                <a:spcPts val="28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1_2#edd8e25ab.choices?vaa=1&amp;vcp=1&amp;vop=1&amp;pid=cba433fae&amp;color=0,55,96&amp;vtp=1&amp;bbb=1"/>
          <p:cNvSpPr/>
          <p:nvPr/>
        </p:nvSpPr>
        <p:spPr>
          <a:xfrm>
            <a:off x="502920" y="3185926"/>
            <a:ext cx="10570464" cy="690880"/>
          </a:xfrm>
          <a:prstGeom prst="rect">
            <a:avLst/>
          </a:prstGeom>
          <a:noFill/>
        </p:spPr>
        <p:txBody>
          <a:bodyPr wrap="none" lIns="0" tIns="0" rIns="0" bIns="0" rtlCol="0" anchor="t"/>
          <a:lstStyle/>
          <a:p>
            <a:pPr latinLnBrk="1">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否定传统史观的社会作用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用理性思维理解历史</a:t>
            </a:r>
            <a:endParaRPr lang="en-US" altLang="zh-CN" sz="1800" dirty="0"/>
          </a:p>
          <a:p>
            <a:pPr latinLnBrk="1">
              <a:lnSpc>
                <a:spcPts val="28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注重史书编纂体裁的创新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还原了历史真实面貌</a:t>
            </a:r>
            <a:endParaRPr lang="en-US" altLang="zh-CN" sz="1800" dirty="0"/>
          </a:p>
        </p:txBody>
      </p:sp>
      <p:sp>
        <p:nvSpPr>
          <p:cNvPr id="5" name="QC_5_AS.2_1#edd8e25ab?vaa=1&amp;vcp=1&amp;vop=1&amp;pid=cba433fae&amp;color=0,55,96&amp;vtp=1&amp;bbb=1&amp;hb=1"/>
          <p:cNvSpPr/>
          <p:nvPr/>
        </p:nvSpPr>
        <p:spPr>
          <a:xfrm>
            <a:off x="502920" y="3914207"/>
            <a:ext cx="10570464" cy="21670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【解析】本题考查古罗马史学。根据材料可知，塔西佗认为在写作《编年史》之前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，要全面考虑罗马的情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、军队的情绪、行省的态度以及世界上的各种有利和不利的因素，以此来理解历史事件的来龙去脉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体现了他强调多因素综合考察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，通过逻辑推演揭示历史发展过程，体现了理性思维的核心特征，B</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材料中并没有提及塔西佗对传统史观社会作用的否定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，只是阐述了塔西佗写作《编年史》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的方法和理念，</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A项；材料没有涉及史书编纂体裁创新的相关信息，排除C项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；塔西佗试图通过分析各种因素来回顾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，但“还原了历史真实面貌”说法过于绝对，排除D项。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8a560bc4d?vcp=1&amp;pid=b02665a94&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基督教及其文化对西方文化的影响</a:t>
            </a:r>
            <a:endParaRPr lang="en-US" altLang="zh-CN" sz="2000" dirty="0"/>
          </a:p>
        </p:txBody>
      </p:sp>
      <p:sp>
        <p:nvSpPr>
          <p:cNvPr id="3" name="P_5_BD#c2e9cfe46?vcp=1&amp;pid=8a560bc4d&amp;color=0,55,96&amp;vtp=1&amp;bbb=1&amp;hb=1"/>
          <p:cNvSpPr/>
          <p:nvPr/>
        </p:nvSpPr>
        <p:spPr>
          <a:xfrm>
            <a:off x="502920" y="1940623"/>
            <a:ext cx="10570464" cy="32848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1.政治、经济和社会文化</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促进民族交融，使政治分散的西方以基督教文化为纽带形成一个整体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；影响制度和法治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，教权与王权交织，主导欧洲政治格局，教会法成为世俗法律的重要基础。</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加尔文派等新教伦理推动资本主义经济发展。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奠定社会精神根基与价值观体系，深刻塑造西方道德观与社会伦理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；影响历法与节日制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，公元纪年以耶稣诞生为起点，圣诞节、复活节成为西方核心文化节日；推动社会变革，（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宗教改革）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加速现代化转型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4）此外，伴随着传教士的活跃和殖民活动，基督教文化输出到全世界，影响美洲、非洲等地社会结构。</a:t>
            </a:r>
            <a:endParaRPr lang="en-US" altLang="zh-CN" spc="-5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c2e9cfe46?vcp=1&amp;pid=8a560bc4d&amp;color=0,55,96&amp;vtp=1&amp;bt=1&amp;bbb=1&amp;hb=1"/>
          <p:cNvSpPr/>
          <p:nvPr/>
        </p:nvSpPr>
        <p:spPr>
          <a:xfrm>
            <a:off x="502920" y="2675736"/>
            <a:ext cx="10570464" cy="24498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2.各学术领域文化</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保存希腊罗马文献，推动古典学术的延续。</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建筑、绘画、雕塑等艺术创作多以宗教故事为核心。</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激励探索自然规律；中世纪大学在教会支持下成为学术中心，孕育科学方法雏形。</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哲学：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经院哲学交融亚里士多德逻辑与神学，为理性思辨奠基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；奥古斯丁将新柏拉图主义融入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神学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，影响政治哲学。</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8645</Words>
  <Application>WPS 演示</Application>
  <PresentationFormat>宽屏</PresentationFormat>
  <Paragraphs>315</Paragraphs>
  <Slides>32</Slides>
  <Notes>31</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32</vt:i4>
      </vt:variant>
    </vt:vector>
  </HeadingPairs>
  <TitlesOfParts>
    <vt:vector size="54"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Calibri</vt:lpstr>
      <vt:lpstr>等线</vt:lpstr>
      <vt:lpstr>仿宋</vt:lpstr>
      <vt:lpstr>仿宋</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7</cp:revision>
  <dcterms:created xsi:type="dcterms:W3CDTF">2025-10-24T08:43:00Z</dcterms:created>
  <dcterms:modified xsi:type="dcterms:W3CDTF">2025-10-27T08:25:04Z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E2216CFB32444CD3AC110DF061750733_13</vt:lpwstr>
  </property>
  <property fmtid="{D5CDD505-2E9C-101B-9397-08002B2CF9AE}" pid="3" name="KSOProductBuildVer">
    <vt:lpwstr>2052-12.1.0.23125</vt:lpwstr>
  </property>
</Properties>
</file>